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98" r:id="rId1"/>
  </p:sldMasterIdLst>
  <p:notesMasterIdLst>
    <p:notesMasterId r:id="rId16"/>
  </p:notesMasterIdLst>
  <p:sldIdLst>
    <p:sldId id="257" r:id="rId2"/>
    <p:sldId id="613" r:id="rId3"/>
    <p:sldId id="618" r:id="rId4"/>
    <p:sldId id="619" r:id="rId5"/>
    <p:sldId id="617" r:id="rId6"/>
    <p:sldId id="604" r:id="rId7"/>
    <p:sldId id="608" r:id="rId8"/>
    <p:sldId id="609" r:id="rId9"/>
    <p:sldId id="610" r:id="rId10"/>
    <p:sldId id="611" r:id="rId11"/>
    <p:sldId id="607" r:id="rId12"/>
    <p:sldId id="614" r:id="rId13"/>
    <p:sldId id="616" r:id="rId14"/>
    <p:sldId id="30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90" autoAdjust="0"/>
    <p:restoredTop sz="83251" autoAdjust="0"/>
  </p:normalViewPr>
  <p:slideViewPr>
    <p:cSldViewPr>
      <p:cViewPr varScale="1">
        <p:scale>
          <a:sx n="108" d="100"/>
          <a:sy n="108" d="100"/>
        </p:scale>
        <p:origin x="2272" y="184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DFB403-57A6-4D17-9BD1-5B4E5799444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1EADA70-BB58-4775-B7DE-BF5DD6D6EEB5}">
      <dgm:prSet phldrT="[Текст]" custT="1"/>
      <dgm:spPr/>
      <dgm:t>
        <a:bodyPr/>
        <a:lstStyle/>
        <a:p>
          <a:r>
            <a:rPr lang="ru-RU" sz="1800" dirty="0"/>
            <a:t>усовершенствовать систему загрузки собственного автотранспорта предприятия путем установки двухуровневых надстроек;</a:t>
          </a:r>
        </a:p>
      </dgm:t>
    </dgm:pt>
    <dgm:pt modelId="{8E5083B7-3F18-4357-92D9-E7FFE313469E}" type="parTrans" cxnId="{B3B46509-389B-4649-BCF7-B87899C4294C}">
      <dgm:prSet/>
      <dgm:spPr/>
      <dgm:t>
        <a:bodyPr/>
        <a:lstStyle/>
        <a:p>
          <a:endParaRPr lang="ru-RU" sz="1800"/>
        </a:p>
      </dgm:t>
    </dgm:pt>
    <dgm:pt modelId="{F2D00AD6-DA2B-46CB-8F8E-D0628071D4D6}" type="sibTrans" cxnId="{B3B46509-389B-4649-BCF7-B87899C4294C}">
      <dgm:prSet/>
      <dgm:spPr/>
      <dgm:t>
        <a:bodyPr/>
        <a:lstStyle/>
        <a:p>
          <a:endParaRPr lang="ru-RU" sz="1800"/>
        </a:p>
      </dgm:t>
    </dgm:pt>
    <dgm:pt modelId="{041E48AE-8348-42A1-AD57-251F7A016617}">
      <dgm:prSet custT="1"/>
      <dgm:spPr/>
      <dgm:t>
        <a:bodyPr/>
        <a:lstStyle/>
        <a:p>
          <a:r>
            <a:rPr lang="ru-RU" sz="1800" dirty="0"/>
            <a:t>заменить работу собственного транспорта по доставке материальных ресурсов на услуги транспортной компании;</a:t>
          </a:r>
        </a:p>
      </dgm:t>
    </dgm:pt>
    <dgm:pt modelId="{9A8BA330-FD94-4574-BE6D-9E315E273331}" type="parTrans" cxnId="{C986D04D-01E5-464D-BAD3-7BDE6AA3B453}">
      <dgm:prSet/>
      <dgm:spPr/>
      <dgm:t>
        <a:bodyPr/>
        <a:lstStyle/>
        <a:p>
          <a:endParaRPr lang="ru-RU" sz="1800"/>
        </a:p>
      </dgm:t>
    </dgm:pt>
    <dgm:pt modelId="{55D60F7A-177D-44BE-B6B3-ECE82FBA20FC}" type="sibTrans" cxnId="{C986D04D-01E5-464D-BAD3-7BDE6AA3B453}">
      <dgm:prSet/>
      <dgm:spPr/>
      <dgm:t>
        <a:bodyPr/>
        <a:lstStyle/>
        <a:p>
          <a:endParaRPr lang="ru-RU" sz="1800"/>
        </a:p>
      </dgm:t>
    </dgm:pt>
    <dgm:pt modelId="{4B606793-D06D-4B06-955E-CFCEC163231D}">
      <dgm:prSet custT="1"/>
      <dgm:spPr/>
      <dgm:t>
        <a:bodyPr/>
        <a:lstStyle/>
        <a:p>
          <a:r>
            <a:rPr lang="ru-RU" sz="1800" dirty="0"/>
            <a:t>использовать доставку продукции ряду потребителей с помощью железнодорожного транспорта;</a:t>
          </a:r>
        </a:p>
      </dgm:t>
    </dgm:pt>
    <dgm:pt modelId="{C1CCF7D2-C0C0-410D-80C6-D31BD5602770}" type="parTrans" cxnId="{FAE02908-B55D-4B0E-B786-351EA16FE909}">
      <dgm:prSet/>
      <dgm:spPr/>
      <dgm:t>
        <a:bodyPr/>
        <a:lstStyle/>
        <a:p>
          <a:endParaRPr lang="ru-RU" sz="1800"/>
        </a:p>
      </dgm:t>
    </dgm:pt>
    <dgm:pt modelId="{1EA9FD18-E11D-4C6B-9AA0-B17E00107546}" type="sibTrans" cxnId="{FAE02908-B55D-4B0E-B786-351EA16FE909}">
      <dgm:prSet/>
      <dgm:spPr/>
      <dgm:t>
        <a:bodyPr/>
        <a:lstStyle/>
        <a:p>
          <a:endParaRPr lang="ru-RU" sz="1800"/>
        </a:p>
      </dgm:t>
    </dgm:pt>
    <dgm:pt modelId="{3A8142A2-7F99-4E0E-83CF-DEFA7EBA4AEB}">
      <dgm:prSet custT="1"/>
      <dgm:spPr/>
      <dgm:t>
        <a:bodyPr/>
        <a:lstStyle/>
        <a:p>
          <a:r>
            <a:rPr lang="ru-RU" sz="1800" dirty="0"/>
            <a:t>внедрение системы автоматизации транспортной логистики предприятия</a:t>
          </a:r>
        </a:p>
      </dgm:t>
    </dgm:pt>
    <dgm:pt modelId="{766DF431-6881-4E2B-97F9-86B9CBBFC2D6}" type="parTrans" cxnId="{B9569F21-1F46-4B0F-A84C-39BB6407C74A}">
      <dgm:prSet/>
      <dgm:spPr/>
      <dgm:t>
        <a:bodyPr/>
        <a:lstStyle/>
        <a:p>
          <a:endParaRPr lang="ru-RU" sz="1800"/>
        </a:p>
      </dgm:t>
    </dgm:pt>
    <dgm:pt modelId="{B20F3919-E8B2-43F2-8D5A-9D3901D1CA80}" type="sibTrans" cxnId="{B9569F21-1F46-4B0F-A84C-39BB6407C74A}">
      <dgm:prSet/>
      <dgm:spPr/>
      <dgm:t>
        <a:bodyPr/>
        <a:lstStyle/>
        <a:p>
          <a:endParaRPr lang="ru-RU" sz="1800"/>
        </a:p>
      </dgm:t>
    </dgm:pt>
    <dgm:pt modelId="{6CC60FA9-4D12-4944-A167-73C70A4436F8}" type="pres">
      <dgm:prSet presAssocID="{50DFB403-57A6-4D17-9BD1-5B4E57994442}" presName="diagram" presStyleCnt="0">
        <dgm:presLayoutVars>
          <dgm:dir/>
          <dgm:resizeHandles val="exact"/>
        </dgm:presLayoutVars>
      </dgm:prSet>
      <dgm:spPr/>
    </dgm:pt>
    <dgm:pt modelId="{B08C4539-5FC2-4F2C-A28A-7F10CBAC4AE2}" type="pres">
      <dgm:prSet presAssocID="{81EADA70-BB58-4775-B7DE-BF5DD6D6EEB5}" presName="node" presStyleLbl="node1" presStyleIdx="0" presStyleCnt="4">
        <dgm:presLayoutVars>
          <dgm:bulletEnabled val="1"/>
        </dgm:presLayoutVars>
      </dgm:prSet>
      <dgm:spPr/>
    </dgm:pt>
    <dgm:pt modelId="{428749AD-DAC3-443A-A97B-FB7F2AF15785}" type="pres">
      <dgm:prSet presAssocID="{F2D00AD6-DA2B-46CB-8F8E-D0628071D4D6}" presName="sibTrans" presStyleCnt="0"/>
      <dgm:spPr/>
    </dgm:pt>
    <dgm:pt modelId="{95FBAAC4-4344-47B4-A3B8-BE995963920A}" type="pres">
      <dgm:prSet presAssocID="{041E48AE-8348-42A1-AD57-251F7A016617}" presName="node" presStyleLbl="node1" presStyleIdx="1" presStyleCnt="4">
        <dgm:presLayoutVars>
          <dgm:bulletEnabled val="1"/>
        </dgm:presLayoutVars>
      </dgm:prSet>
      <dgm:spPr/>
    </dgm:pt>
    <dgm:pt modelId="{AE2F11C6-D8DE-4A43-8FDB-A34DA6EFE296}" type="pres">
      <dgm:prSet presAssocID="{55D60F7A-177D-44BE-B6B3-ECE82FBA20FC}" presName="sibTrans" presStyleCnt="0"/>
      <dgm:spPr/>
    </dgm:pt>
    <dgm:pt modelId="{BA2CC11D-DE03-4352-88B5-38306171CF21}" type="pres">
      <dgm:prSet presAssocID="{4B606793-D06D-4B06-955E-CFCEC163231D}" presName="node" presStyleLbl="node1" presStyleIdx="2" presStyleCnt="4">
        <dgm:presLayoutVars>
          <dgm:bulletEnabled val="1"/>
        </dgm:presLayoutVars>
      </dgm:prSet>
      <dgm:spPr/>
    </dgm:pt>
    <dgm:pt modelId="{5E4CD48B-FAA0-474F-9F0C-1222FCF96A58}" type="pres">
      <dgm:prSet presAssocID="{1EA9FD18-E11D-4C6B-9AA0-B17E00107546}" presName="sibTrans" presStyleCnt="0"/>
      <dgm:spPr/>
    </dgm:pt>
    <dgm:pt modelId="{28F4BA7A-E710-49E3-9920-2354C9B3DE57}" type="pres">
      <dgm:prSet presAssocID="{3A8142A2-7F99-4E0E-83CF-DEFA7EBA4AEB}" presName="node" presStyleLbl="node1" presStyleIdx="3" presStyleCnt="4">
        <dgm:presLayoutVars>
          <dgm:bulletEnabled val="1"/>
        </dgm:presLayoutVars>
      </dgm:prSet>
      <dgm:spPr/>
    </dgm:pt>
  </dgm:ptLst>
  <dgm:cxnLst>
    <dgm:cxn modelId="{FAE02908-B55D-4B0E-B786-351EA16FE909}" srcId="{50DFB403-57A6-4D17-9BD1-5B4E57994442}" destId="{4B606793-D06D-4B06-955E-CFCEC163231D}" srcOrd="2" destOrd="0" parTransId="{C1CCF7D2-C0C0-410D-80C6-D31BD5602770}" sibTransId="{1EA9FD18-E11D-4C6B-9AA0-B17E00107546}"/>
    <dgm:cxn modelId="{B3B46509-389B-4649-BCF7-B87899C4294C}" srcId="{50DFB403-57A6-4D17-9BD1-5B4E57994442}" destId="{81EADA70-BB58-4775-B7DE-BF5DD6D6EEB5}" srcOrd="0" destOrd="0" parTransId="{8E5083B7-3F18-4357-92D9-E7FFE313469E}" sibTransId="{F2D00AD6-DA2B-46CB-8F8E-D0628071D4D6}"/>
    <dgm:cxn modelId="{B9569F21-1F46-4B0F-A84C-39BB6407C74A}" srcId="{50DFB403-57A6-4D17-9BD1-5B4E57994442}" destId="{3A8142A2-7F99-4E0E-83CF-DEFA7EBA4AEB}" srcOrd="3" destOrd="0" parTransId="{766DF431-6881-4E2B-97F9-86B9CBBFC2D6}" sibTransId="{B20F3919-E8B2-43F2-8D5A-9D3901D1CA80}"/>
    <dgm:cxn modelId="{C986D04D-01E5-464D-BAD3-7BDE6AA3B453}" srcId="{50DFB403-57A6-4D17-9BD1-5B4E57994442}" destId="{041E48AE-8348-42A1-AD57-251F7A016617}" srcOrd="1" destOrd="0" parTransId="{9A8BA330-FD94-4574-BE6D-9E315E273331}" sibTransId="{55D60F7A-177D-44BE-B6B3-ECE82FBA20FC}"/>
    <dgm:cxn modelId="{3354E666-8131-4D88-996D-AADED34E88A6}" type="presOf" srcId="{81EADA70-BB58-4775-B7DE-BF5DD6D6EEB5}" destId="{B08C4539-5FC2-4F2C-A28A-7F10CBAC4AE2}" srcOrd="0" destOrd="0" presId="urn:microsoft.com/office/officeart/2005/8/layout/default"/>
    <dgm:cxn modelId="{9B4DE88A-3709-4D87-9314-684A9812A569}" type="presOf" srcId="{50DFB403-57A6-4D17-9BD1-5B4E57994442}" destId="{6CC60FA9-4D12-4944-A167-73C70A4436F8}" srcOrd="0" destOrd="0" presId="urn:microsoft.com/office/officeart/2005/8/layout/default"/>
    <dgm:cxn modelId="{56CF85B8-84CC-4555-BB5F-40AFE0EAAE82}" type="presOf" srcId="{041E48AE-8348-42A1-AD57-251F7A016617}" destId="{95FBAAC4-4344-47B4-A3B8-BE995963920A}" srcOrd="0" destOrd="0" presId="urn:microsoft.com/office/officeart/2005/8/layout/default"/>
    <dgm:cxn modelId="{E73731C2-97EE-4DF7-BC9F-01EA4F089EF6}" type="presOf" srcId="{4B606793-D06D-4B06-955E-CFCEC163231D}" destId="{BA2CC11D-DE03-4352-88B5-38306171CF21}" srcOrd="0" destOrd="0" presId="urn:microsoft.com/office/officeart/2005/8/layout/default"/>
    <dgm:cxn modelId="{32D3FEF2-D14B-45AC-A893-599A3DD994C8}" type="presOf" srcId="{3A8142A2-7F99-4E0E-83CF-DEFA7EBA4AEB}" destId="{28F4BA7A-E710-49E3-9920-2354C9B3DE57}" srcOrd="0" destOrd="0" presId="urn:microsoft.com/office/officeart/2005/8/layout/default"/>
    <dgm:cxn modelId="{4212D191-B7CE-427B-AF9A-334B6649C115}" type="presParOf" srcId="{6CC60FA9-4D12-4944-A167-73C70A4436F8}" destId="{B08C4539-5FC2-4F2C-A28A-7F10CBAC4AE2}" srcOrd="0" destOrd="0" presId="urn:microsoft.com/office/officeart/2005/8/layout/default"/>
    <dgm:cxn modelId="{46185506-8386-4F00-B8EE-AD928103416B}" type="presParOf" srcId="{6CC60FA9-4D12-4944-A167-73C70A4436F8}" destId="{428749AD-DAC3-443A-A97B-FB7F2AF15785}" srcOrd="1" destOrd="0" presId="urn:microsoft.com/office/officeart/2005/8/layout/default"/>
    <dgm:cxn modelId="{1475DFF3-9A88-4276-AB69-85F403B2AC13}" type="presParOf" srcId="{6CC60FA9-4D12-4944-A167-73C70A4436F8}" destId="{95FBAAC4-4344-47B4-A3B8-BE995963920A}" srcOrd="2" destOrd="0" presId="urn:microsoft.com/office/officeart/2005/8/layout/default"/>
    <dgm:cxn modelId="{60A41A16-0593-4631-83F2-7B3C4BEC2F57}" type="presParOf" srcId="{6CC60FA9-4D12-4944-A167-73C70A4436F8}" destId="{AE2F11C6-D8DE-4A43-8FDB-A34DA6EFE296}" srcOrd="3" destOrd="0" presId="urn:microsoft.com/office/officeart/2005/8/layout/default"/>
    <dgm:cxn modelId="{03074F74-4CA1-46A8-9955-A858ACDD4C8F}" type="presParOf" srcId="{6CC60FA9-4D12-4944-A167-73C70A4436F8}" destId="{BA2CC11D-DE03-4352-88B5-38306171CF21}" srcOrd="4" destOrd="0" presId="urn:microsoft.com/office/officeart/2005/8/layout/default"/>
    <dgm:cxn modelId="{397C1EC8-A21C-4706-8983-D846164EFB94}" type="presParOf" srcId="{6CC60FA9-4D12-4944-A167-73C70A4436F8}" destId="{5E4CD48B-FAA0-474F-9F0C-1222FCF96A58}" srcOrd="5" destOrd="0" presId="urn:microsoft.com/office/officeart/2005/8/layout/default"/>
    <dgm:cxn modelId="{C203AB3D-CD77-40E9-ACA3-5E411D999E06}" type="presParOf" srcId="{6CC60FA9-4D12-4944-A167-73C70A4436F8}" destId="{28F4BA7A-E710-49E3-9920-2354C9B3DE5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8C4539-5FC2-4F2C-A28A-7F10CBAC4AE2}">
      <dsp:nvSpPr>
        <dsp:cNvPr id="0" name=""/>
        <dsp:cNvSpPr/>
      </dsp:nvSpPr>
      <dsp:spPr>
        <a:xfrm>
          <a:off x="263043" y="2340"/>
          <a:ext cx="3873752" cy="2324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усовершенствовать систему загрузки собственного автотранспорта предприятия путем установки двухуровневых надстроек;</a:t>
          </a:r>
        </a:p>
      </dsp:txBody>
      <dsp:txXfrm>
        <a:off x="263043" y="2340"/>
        <a:ext cx="3873752" cy="2324251"/>
      </dsp:txXfrm>
    </dsp:sp>
    <dsp:sp modelId="{95FBAAC4-4344-47B4-A3B8-BE995963920A}">
      <dsp:nvSpPr>
        <dsp:cNvPr id="0" name=""/>
        <dsp:cNvSpPr/>
      </dsp:nvSpPr>
      <dsp:spPr>
        <a:xfrm>
          <a:off x="4524171" y="2340"/>
          <a:ext cx="3873752" cy="2324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заменить работу собственного транспорта по доставке материальных ресурсов на услуги транспортной компании;</a:t>
          </a:r>
        </a:p>
      </dsp:txBody>
      <dsp:txXfrm>
        <a:off x="4524171" y="2340"/>
        <a:ext cx="3873752" cy="2324251"/>
      </dsp:txXfrm>
    </dsp:sp>
    <dsp:sp modelId="{BA2CC11D-DE03-4352-88B5-38306171CF21}">
      <dsp:nvSpPr>
        <dsp:cNvPr id="0" name=""/>
        <dsp:cNvSpPr/>
      </dsp:nvSpPr>
      <dsp:spPr>
        <a:xfrm>
          <a:off x="263043" y="2713967"/>
          <a:ext cx="3873752" cy="2324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использовать доставку продукции ряду потребителей с помощью железнодорожного транспорта;</a:t>
          </a:r>
        </a:p>
      </dsp:txBody>
      <dsp:txXfrm>
        <a:off x="263043" y="2713967"/>
        <a:ext cx="3873752" cy="2324251"/>
      </dsp:txXfrm>
    </dsp:sp>
    <dsp:sp modelId="{28F4BA7A-E710-49E3-9920-2354C9B3DE57}">
      <dsp:nvSpPr>
        <dsp:cNvPr id="0" name=""/>
        <dsp:cNvSpPr/>
      </dsp:nvSpPr>
      <dsp:spPr>
        <a:xfrm>
          <a:off x="4524171" y="2713967"/>
          <a:ext cx="3873752" cy="2324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внедрение системы автоматизации транспортной логистики предприятия</a:t>
          </a:r>
        </a:p>
      </dsp:txBody>
      <dsp:txXfrm>
        <a:off x="4524171" y="2713967"/>
        <a:ext cx="3873752" cy="23242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601241D-D11C-4052-AA6E-8E8DD33009D6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35AD7B-6001-4BE0-AAAD-6A0643E1E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37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5A381D-09F3-4DE1-8B38-74036372446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6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8013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684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8183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8821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CA3DFE-4603-4941-A886-A59ACA64A33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013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060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121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231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121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962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09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7373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3C56EC-6F83-4872-B620-CE939448DAB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37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9FA5D8-118F-45BC-A033-20EBEFA27276}" type="datetime1">
              <a:rPr lang="ru-RU" smtClean="0"/>
              <a:pPr>
                <a:defRPr/>
              </a:pPr>
              <a:t>09.02.2022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7F258D-86AB-4B99-BB39-55AC626B41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C88F7D-2E49-4B36-97C0-A9B254B1D503}" type="datetime1">
              <a:rPr lang="ru-RU" smtClean="0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BACB9-57E9-4F15-8714-7B3E2AFE39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1CE357-9EAD-463E-AEF2-31363BD65677}" type="datetime1">
              <a:rPr lang="ru-RU" smtClean="0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0815A2-4D15-438B-9254-911A20EA3F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54FEF-5DDD-45BD-94FF-750AB0CEEA97}" type="datetime1">
              <a:rPr lang="ru-RU" smtClean="0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E4179-8F66-4DE9-B00C-00CF1F922C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8D3903-DBEE-45A5-8B66-AFF31FB5925E}" type="datetime1">
              <a:rPr lang="ru-RU" smtClean="0"/>
              <a:pPr>
                <a:defRPr/>
              </a:pPr>
              <a:t>09.02.2022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DBB03-6C38-4E87-968D-A5EED092F8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952045-48D0-4ACC-9F0B-83A280462F94}" type="datetime1">
              <a:rPr lang="ru-RU" smtClean="0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9EEBB-569F-40A2-9252-262C81F5E0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39550F-E631-4399-BFCC-A2A4A5794E16}" type="datetime1">
              <a:rPr lang="ru-RU" smtClean="0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E6E94-CD10-4D30-BA7B-B9F36F6A10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8CC2A6-447D-45AD-8B34-C49071ECFF89}" type="datetime1">
              <a:rPr lang="ru-RU" smtClean="0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213D79-2312-47D1-8398-D53687058C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DBDFEE-BEFC-4D71-9669-8EBF4D720907}" type="datetime1">
              <a:rPr lang="ru-RU" smtClean="0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5DD57-C1B8-4581-A0B2-E174795EE41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AC0232-890F-4855-958E-244BBD32B647}" type="datetime1">
              <a:rPr lang="ru-RU" smtClean="0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33C1C0-8E27-47C9-B83F-66932421FF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343FFF-9256-479E-85BB-62775946D0E6}" type="datetime1">
              <a:rPr lang="ru-RU" smtClean="0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A97F9-08F3-4C72-A4C9-357C43B4D8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1028704D-2C1A-40BD-BBBB-F29AB9B0B2D2}" type="datetime1">
              <a:rPr lang="ru-RU" smtClean="0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Ф.И.О.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D3E6F519-EC56-4BAA-A94E-C031719F29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99" r:id="rId1"/>
    <p:sldLayoutId id="2147484800" r:id="rId2"/>
    <p:sldLayoutId id="2147484801" r:id="rId3"/>
    <p:sldLayoutId id="2147484802" r:id="rId4"/>
    <p:sldLayoutId id="2147484803" r:id="rId5"/>
    <p:sldLayoutId id="2147484804" r:id="rId6"/>
    <p:sldLayoutId id="2147484805" r:id="rId7"/>
    <p:sldLayoutId id="2147484806" r:id="rId8"/>
    <p:sldLayoutId id="2147484807" r:id="rId9"/>
    <p:sldLayoutId id="2147484808" r:id="rId10"/>
    <p:sldLayoutId id="2147484809" r:id="rId11"/>
  </p:sldLayoutIdLst>
  <p:transition spd="med">
    <p:fade/>
  </p:transition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https://www.kom-dir.ru/images/logicheskie_izderchki_1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"/>
          <p:cNvSpPr txBox="1">
            <a:spLocks/>
          </p:cNvSpPr>
          <p:nvPr/>
        </p:nvSpPr>
        <p:spPr>
          <a:xfrm>
            <a:off x="3536283" y="4653136"/>
            <a:ext cx="4968552" cy="2089969"/>
          </a:xfrm>
          <a:prstGeom prst="rect">
            <a:avLst/>
          </a:prstGeom>
        </p:spPr>
        <p:txBody>
          <a:bodyPr lIns="121899" tIns="60949" rIns="121899" bIns="60949" anchor="b"/>
          <a:lstStyle/>
          <a:p>
            <a:pPr defTabSz="1218987" fontAlgn="auto">
              <a:spcAft>
                <a:spcPts val="0"/>
              </a:spcAft>
              <a:defRPr/>
            </a:pPr>
            <a:endParaRPr lang="ru-RU" b="1" dirty="0">
              <a:solidFill>
                <a:schemeClr val="accent4">
                  <a:lumMod val="50000"/>
                </a:schemeClr>
              </a:solidFill>
              <a:latin typeface="Corbel" panose="020B0503020204020204" pitchFamily="34" charset="0"/>
              <a:ea typeface="+mj-ea"/>
              <a:cs typeface="+mj-cs"/>
            </a:endParaRPr>
          </a:p>
          <a:p>
            <a:pPr defTabSz="1218987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ea typeface="+mj-ea"/>
                <a:cs typeface="+mj-cs"/>
              </a:rPr>
              <a:t>Выполнил: Куприянов Владимир Николаевич</a:t>
            </a:r>
          </a:p>
          <a:p>
            <a:pPr defTabSz="1218987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ea typeface="+mj-ea"/>
                <a:cs typeface="+mj-cs"/>
              </a:rPr>
              <a:t>группа 319Л11</a:t>
            </a:r>
          </a:p>
          <a:p>
            <a:pPr defTabSz="1218987" fontAlgn="auto">
              <a:spcAft>
                <a:spcPts val="0"/>
              </a:spcAft>
              <a:defRPr/>
            </a:pPr>
            <a:endParaRPr lang="ru-RU" b="1" dirty="0">
              <a:solidFill>
                <a:schemeClr val="accent4">
                  <a:lumMod val="50000"/>
                </a:schemeClr>
              </a:solidFill>
              <a:latin typeface="Corbel" panose="020B0503020204020204" pitchFamily="34" charset="0"/>
              <a:ea typeface="+mj-ea"/>
              <a:cs typeface="+mj-cs"/>
            </a:endParaRPr>
          </a:p>
          <a:p>
            <a:pPr defTabSz="1218987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ea typeface="+mj-ea"/>
                <a:cs typeface="+mj-cs"/>
              </a:rPr>
              <a:t>Научный руководитель: </a:t>
            </a:r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Corbel" pitchFamily="34" charset="0"/>
                <a:ea typeface="+mj-ea"/>
                <a:cs typeface="+mj-cs"/>
              </a:rPr>
              <a:t>Минако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Corbel" pitchFamily="34" charset="0"/>
                <a:ea typeface="+mj-ea"/>
                <a:cs typeface="+mj-cs"/>
              </a:rPr>
              <a:t> Татьяна Владимировна</a:t>
            </a:r>
          </a:p>
          <a:p>
            <a:pPr defTabSz="1218987" fontAlgn="auto">
              <a:spcAft>
                <a:spcPts val="0"/>
              </a:spcAft>
              <a:defRPr/>
            </a:pPr>
            <a:endParaRPr lang="ru-RU" b="1" dirty="0">
              <a:solidFill>
                <a:schemeClr val="accent4">
                  <a:lumMod val="50000"/>
                </a:schemeClr>
              </a:solidFill>
              <a:latin typeface="Corbel" pitchFamily="34" charset="0"/>
              <a:ea typeface="+mj-ea"/>
              <a:cs typeface="+mj-cs"/>
            </a:endParaRPr>
          </a:p>
          <a:p>
            <a:pPr defTabSz="1218987" fontAlgn="auto">
              <a:spcAft>
                <a:spcPts val="0"/>
              </a:spcAft>
              <a:defRPr/>
            </a:pPr>
            <a:endParaRPr lang="ru-RU" b="1" dirty="0">
              <a:solidFill>
                <a:schemeClr val="accent4">
                  <a:lumMod val="50000"/>
                </a:schemeClr>
              </a:solidFill>
              <a:latin typeface="Corbel" pitchFamily="34" charset="0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39552" y="2420888"/>
            <a:ext cx="80645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ВЫПУСКНАЯ КВАЛИФИКАЦИОННАЯ РАБОТА</a:t>
            </a:r>
            <a:endParaRPr lang="ru-RU" altLang="ru-RU" sz="1000" dirty="0">
              <a:solidFill>
                <a:schemeClr val="accent4">
                  <a:lumMod val="50000"/>
                </a:schemeClr>
              </a:solidFill>
              <a:latin typeface="Corbel" panose="020B0503020204020204" pitchFamily="34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на тему: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«Оценка стоимости затрат на доставку груза на примере ООО "</a:t>
            </a:r>
            <a:r>
              <a:rPr lang="ru-RU" altLang="ru-RU" sz="2400" b="1" dirty="0" err="1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Венткомплекс</a:t>
            </a:r>
            <a:r>
              <a:rPr lang="ru-RU" altLang="ru-RU" sz="2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"»</a:t>
            </a:r>
            <a:endParaRPr lang="ru-RU" altLang="ru-RU" sz="2400" dirty="0">
              <a:solidFill>
                <a:schemeClr val="tx2">
                  <a:lumMod val="50000"/>
                </a:schemeClr>
              </a:solidFill>
              <a:latin typeface="Corbel" panose="020B0503020204020204" pitchFamily="34" charset="0"/>
              <a:cs typeface="Times New Roman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712609-8A5E-4612-BA77-7BCADEFD1DAB}"/>
              </a:ext>
            </a:extLst>
          </p:cNvPr>
          <p:cNvSpPr txBox="1">
            <a:spLocks/>
          </p:cNvSpPr>
          <p:nvPr/>
        </p:nvSpPr>
        <p:spPr bwMode="auto">
          <a:xfrm>
            <a:off x="539552" y="56210"/>
            <a:ext cx="8064500" cy="1064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ДЕПАРТАМЕНТ ОБРАЗОВАНИЯ И НАУКИ ГОРОДА МОСКВЫ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Государственное бюджетное профессиональное образовательное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учреждение города Москвы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«Политехнический колледж им. Н.Н. </a:t>
            </a:r>
            <a:r>
              <a:rPr lang="ru-RU" altLang="ru-RU" sz="1400" b="1" dirty="0" err="1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Годовикова</a:t>
            </a:r>
            <a:r>
              <a:rPr lang="ru-RU" altLang="ru-RU" sz="1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»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77723"/>
            <a:ext cx="8784976" cy="138499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Структура затрат ООО «</a:t>
            </a:r>
            <a:r>
              <a:rPr lang="ru-RU" sz="2800" b="1" dirty="0" err="1"/>
              <a:t>Венткомплекс</a:t>
            </a:r>
            <a:r>
              <a:rPr lang="ru-RU" sz="2800" b="1" dirty="0"/>
              <a:t>» на доставку груза при осуществлении поставок </a:t>
            </a:r>
            <a:r>
              <a:rPr lang="ru-RU" sz="2800" b="1" dirty="0">
                <a:solidFill>
                  <a:schemeClr val="tx1"/>
                </a:solidFill>
              </a:rPr>
              <a:t>продукции</a:t>
            </a:r>
          </a:p>
        </p:txBody>
      </p:sp>
      <p:pic>
        <p:nvPicPr>
          <p:cNvPr id="6" name="Рисунок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0" y="1639679"/>
            <a:ext cx="8784976" cy="51845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8074879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1513" y="116632"/>
            <a:ext cx="8588959" cy="120032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400" b="1" dirty="0"/>
              <a:t>Ряд мероприятий с целью оптимизации стоимости затрат на доставку груза в логистической системе ООО «</a:t>
            </a:r>
            <a:r>
              <a:rPr lang="ru-RU" sz="2400" b="1" dirty="0" err="1"/>
              <a:t>Венткомплекс</a:t>
            </a:r>
            <a:r>
              <a:rPr lang="ru-RU" sz="2400" b="1" dirty="0"/>
              <a:t>» 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920178736"/>
              </p:ext>
            </p:extLst>
          </p:nvPr>
        </p:nvGraphicFramePr>
        <p:xfrm>
          <a:off x="231512" y="1268760"/>
          <a:ext cx="8660967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3255956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1513" y="44624"/>
            <a:ext cx="8660967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Капитальные затраты на реализацию мероприятия по переоборудованию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49000"/>
              </p:ext>
            </p:extLst>
          </p:nvPr>
        </p:nvGraphicFramePr>
        <p:xfrm>
          <a:off x="922160" y="1916832"/>
          <a:ext cx="7182205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1890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9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0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статьи затрат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Цена единицы, тыс.руб.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Количество, ед.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Совокупные затраты, тыс.руб.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marL="228600" indent="-228600" algn="just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Двухуровневый фургон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585,0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4680,0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645">
                <a:tc>
                  <a:txBody>
                    <a:bodyPr/>
                    <a:lstStyle/>
                    <a:p>
                      <a:pPr marL="228600" indent="-228600" algn="just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Затраты на монтаж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55,0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440,0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185">
                <a:tc>
                  <a:txBody>
                    <a:bodyPr/>
                    <a:lstStyle/>
                    <a:p>
                      <a:pPr marL="228600" indent="-228600" algn="just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640,0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5120,0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7319551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" y="27781"/>
            <a:ext cx="9036496" cy="138499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Изменение основных экономических показателей ООО «</a:t>
            </a:r>
            <a:r>
              <a:rPr lang="ru-RU" sz="2800" b="1" dirty="0" err="1"/>
              <a:t>Венткомплекс</a:t>
            </a:r>
            <a:r>
              <a:rPr lang="ru-RU" sz="2800" b="1" dirty="0"/>
              <a:t>» в связи с реализацией мероприятий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787761"/>
              </p:ext>
            </p:extLst>
          </p:nvPr>
        </p:nvGraphicFramePr>
        <p:xfrm>
          <a:off x="169863" y="1894855"/>
          <a:ext cx="8686800" cy="384048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338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5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1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24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 реализации мероприятий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После реализации мероприятий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Темп роста/снижения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Абсолютное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Выручка от реализации продукции, тыс.руб.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150 517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150517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Себестоимость реализованной продукции, тыс.руб.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140 289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107 312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-32977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-23,5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Прибыль от реализации продукции, тыс.руб.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10 228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43 205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32977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322,4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Прибыль до налогообложения, тыс.руб.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11047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44024,3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32977,3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298,5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Чистая прибыль, тыс.руб.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8838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35219,8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26381,8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298,5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Рентабельность продаж, %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28,7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486,4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556154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3C45AB-BE06-4B5F-9CAA-9969F75AC9AA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67544" y="2349624"/>
            <a:ext cx="8424936" cy="129540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altLang="ru-RU" sz="4400" b="1" dirty="0">
                <a:solidFill>
                  <a:schemeClr val="accent4">
                    <a:lumMod val="50000"/>
                  </a:schemeClr>
                </a:solidFill>
                <a:latin typeface="Corbel" panose="020B0503020204020204" pitchFamily="34" charset="0"/>
                <a:cs typeface="Times New Roman" pitchFamily="18" charset="0"/>
              </a:rPr>
              <a:t>БЛАГОДАРЮ ЗА ВНИМАНИЕ!</a:t>
            </a:r>
          </a:p>
        </p:txBody>
      </p:sp>
      <p:sp>
        <p:nvSpPr>
          <p:cNvPr id="14341" name="Прямоугольник 1"/>
          <p:cNvSpPr>
            <a:spLocks noChangeArrowheads="1"/>
          </p:cNvSpPr>
          <p:nvPr/>
        </p:nvSpPr>
        <p:spPr bwMode="auto">
          <a:xfrm>
            <a:off x="-1260475" y="1628775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1513" y="116632"/>
            <a:ext cx="8660967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Актуальность, цель и задачи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5994" y="908720"/>
            <a:ext cx="8616486" cy="73866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ru-RU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Times New Roman"/>
              </a:rPr>
              <a:t>Цель</a:t>
            </a:r>
            <a:r>
              <a:rPr lang="ru-RU" sz="2100" b="1" dirty="0">
                <a:solidFill>
                  <a:schemeClr val="accent4">
                    <a:lumMod val="75000"/>
                  </a:schemeClr>
                </a:solidFill>
                <a:effectLst/>
                <a:latin typeface="+mn-lt"/>
                <a:ea typeface="Times New Roman"/>
              </a:rPr>
              <a:t> </a:t>
            </a:r>
            <a:r>
              <a:rPr lang="ru-RU" sz="2100" dirty="0">
                <a:effectLst/>
                <a:latin typeface="+mn-lt"/>
                <a:ea typeface="Times New Roman"/>
              </a:rPr>
              <a:t>– </a:t>
            </a:r>
            <a:r>
              <a:rPr lang="ru-RU" sz="2100" dirty="0"/>
              <a:t>оптимизация логистических затрат по доставке груза на предприятии ООО «</a:t>
            </a:r>
            <a:r>
              <a:rPr lang="ru-RU" sz="2100" dirty="0" err="1"/>
              <a:t>Венткомплекс</a:t>
            </a:r>
            <a:r>
              <a:rPr lang="ru-RU" sz="2100" dirty="0"/>
              <a:t>».</a:t>
            </a:r>
            <a:endParaRPr lang="ru-RU" sz="2100" dirty="0">
              <a:effectLst/>
              <a:latin typeface="+mn-lt"/>
              <a:ea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5995" y="3717032"/>
            <a:ext cx="8616486" cy="281615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just">
              <a:spcBef>
                <a:spcPts val="1200"/>
              </a:spcBef>
              <a:spcAft>
                <a:spcPts val="0"/>
              </a:spcAft>
            </a:pPr>
            <a:r>
              <a:rPr lang="ru-RU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Times New Roman"/>
              </a:rPr>
              <a:t>Задачи</a:t>
            </a:r>
            <a:r>
              <a:rPr lang="ru-RU" sz="2100" b="1" dirty="0">
                <a:solidFill>
                  <a:schemeClr val="accent4">
                    <a:lumMod val="75000"/>
                  </a:schemeClr>
                </a:solidFill>
                <a:latin typeface="+mn-lt"/>
                <a:ea typeface="Times New Roman"/>
              </a:rPr>
              <a:t>:</a:t>
            </a:r>
          </a:p>
          <a:p>
            <a:pPr marL="514350" lvl="0" indent="-540000" algn="just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100" dirty="0">
                <a:ea typeface="Times New Roman"/>
              </a:rPr>
              <a:t>рассчитать логистические затраты на доставку груза ООО «</a:t>
            </a:r>
            <a:r>
              <a:rPr lang="ru-RU" sz="2100" dirty="0" err="1">
                <a:ea typeface="Times New Roman"/>
              </a:rPr>
              <a:t>Венткомплекс</a:t>
            </a:r>
            <a:r>
              <a:rPr lang="ru-RU" sz="2100" dirty="0">
                <a:ea typeface="Times New Roman"/>
              </a:rPr>
              <a:t>»;</a:t>
            </a:r>
          </a:p>
          <a:p>
            <a:pPr marL="514350" lvl="0" indent="-540000" algn="just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100" dirty="0">
                <a:ea typeface="Times New Roman"/>
              </a:rPr>
              <a:t>проанализировать логистические затраты на доставку груза ООО «</a:t>
            </a:r>
            <a:r>
              <a:rPr lang="ru-RU" sz="2100" dirty="0" err="1">
                <a:ea typeface="Times New Roman"/>
              </a:rPr>
              <a:t>Венткомплекс</a:t>
            </a:r>
            <a:r>
              <a:rPr lang="ru-RU" sz="2100" dirty="0">
                <a:ea typeface="Times New Roman"/>
              </a:rPr>
              <a:t>»; </a:t>
            </a:r>
          </a:p>
          <a:p>
            <a:pPr marL="514350" lvl="0" indent="-540000" algn="just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100" dirty="0">
                <a:ea typeface="Times New Roman"/>
              </a:rPr>
              <a:t>разработать рекомендации по оптимизации затрат на доставку груза на предприятии ООО «</a:t>
            </a:r>
            <a:r>
              <a:rPr lang="ru-RU" sz="2100" dirty="0" err="1">
                <a:ea typeface="Times New Roman"/>
              </a:rPr>
              <a:t>Венткомплекс</a:t>
            </a:r>
            <a:r>
              <a:rPr lang="ru-RU" sz="2100" dirty="0">
                <a:ea typeface="Times New Roman"/>
              </a:rPr>
              <a:t>».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4988" y="1916832"/>
            <a:ext cx="8616486" cy="170816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ru-RU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Times New Roman"/>
              </a:rPr>
              <a:t>Актуальность. </a:t>
            </a:r>
            <a:r>
              <a:rPr lang="ru-RU" sz="2100" dirty="0">
                <a:ea typeface="Times New Roman"/>
              </a:rPr>
              <a:t>Актуальность выбранной темы заключается в том, что в настоящее время правильная организация на доставку груза призвана не только обеспечивать процесс производства сырьем и материалами, но и способствовать при этом достижению полной занятости ресурсов и их оптимальному соотношению.</a:t>
            </a:r>
            <a:endParaRPr lang="ru-RU" sz="2100" dirty="0">
              <a:effectLst/>
              <a:latin typeface="+mn-lt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1584327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281647"/>
            <a:ext cx="8928991" cy="49244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600" b="1" dirty="0"/>
              <a:t>Понятие и виды логистических затрат</a:t>
            </a:r>
          </a:p>
        </p:txBody>
      </p:sp>
      <p:pic>
        <p:nvPicPr>
          <p:cNvPr id="8" name="Рисунок 7" descr="Виды логистических издержек">
            <a:extLst>
              <a:ext uri="{FF2B5EF4-FFF2-40B4-BE49-F238E27FC236}">
                <a16:creationId xmlns:a16="http://schemas.microsoft.com/office/drawing/2014/main" id="{072E6309-7F01-5947-97D5-5E2A40A2430F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169" y="3185071"/>
            <a:ext cx="5967933" cy="316969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48E1846-319F-1041-AFF7-84E41600C9CB}"/>
              </a:ext>
            </a:extLst>
          </p:cNvPr>
          <p:cNvSpPr txBox="1"/>
          <p:nvPr/>
        </p:nvSpPr>
        <p:spPr>
          <a:xfrm>
            <a:off x="121777" y="908720"/>
            <a:ext cx="891471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Логистические затраты формируются в результате функционирования и взаимодействия каналов снабжения, распределения и производственных процессов. 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наиболее общем виде логистические затраты отдельной фирмы могут быть представлены как сумма трех основных составляющих: затрат снабженческо-транспортных цепей, затрат производственно-технологических или операционных цепей и затрат транспортно-распределительных, сбытовых цепей.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59471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281647"/>
            <a:ext cx="8928991" cy="49244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600" b="1" dirty="0"/>
              <a:t>Организационная структура предприятия</a:t>
            </a:r>
          </a:p>
        </p:txBody>
      </p:sp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63008"/>
            <a:ext cx="9361039" cy="5296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674423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4624"/>
            <a:ext cx="8928991" cy="89255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600" b="1" dirty="0"/>
              <a:t>Основные технико-экономические показатели ООО «</a:t>
            </a:r>
            <a:r>
              <a:rPr lang="ru-RU" sz="2600" b="1" dirty="0" err="1"/>
              <a:t>Венткомплекс</a:t>
            </a:r>
            <a:r>
              <a:rPr lang="ru-RU" sz="2600" b="1" dirty="0"/>
              <a:t>»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475952"/>
              </p:ext>
            </p:extLst>
          </p:nvPr>
        </p:nvGraphicFramePr>
        <p:xfrm>
          <a:off x="228600" y="1173872"/>
          <a:ext cx="8686798" cy="5228823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3191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9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71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71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71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134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2018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2019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Темп роста/снижения, %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2019 к 2018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 к 2019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 к 2018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3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Выручка от реализации продукции, тыс.руб.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141 519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142 555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150 517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100,7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105,6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106,4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3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Себестоимость реализованной продукции, тыс.руб.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131 184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134 670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140 289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102,7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104,2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106,9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9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Прибыль от реализации продукции, тыс.руб.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10 335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7 885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10 228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76,3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129,7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99,0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2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Прибыль до налогообложения, тыс.руб.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12335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8996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11047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72,9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122,8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89,6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3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Чистая прибыль, тыс.руб.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9868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7197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8838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72,9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122,8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89,6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76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Рентабельность продаж, %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7,0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5,0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5,9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71,4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118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84,3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Среднесписочная численность, чел.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168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169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169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100,5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100,0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100,5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82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Выработка на 1 работающего, тыс.руб.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842,4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843,5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890,6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100,1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105,6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105,7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09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Уровень текучести кадров, %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12,4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13,7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14,5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110,5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105,8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116,9</a:t>
                      </a:r>
                    </a:p>
                  </a:txBody>
                  <a:tcPr marL="68498" marR="68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38897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9505" y="26621"/>
            <a:ext cx="8804983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Схема логистического транспортного потока в ООО «</a:t>
            </a:r>
            <a:r>
              <a:rPr lang="ru-RU" sz="2800" b="1" dirty="0" err="1"/>
              <a:t>Венткомплекс</a:t>
            </a:r>
            <a:r>
              <a:rPr lang="ru-RU" sz="2800" b="1" dirty="0"/>
              <a:t>»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692696"/>
            <a:ext cx="9733915" cy="6165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158908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1513" y="77723"/>
            <a:ext cx="8660967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Динамика объемов поставок материальных ресурсов ООО «</a:t>
            </a:r>
            <a:r>
              <a:rPr lang="ru-RU" sz="2800" b="1" dirty="0" err="1"/>
              <a:t>Венткомплекс</a:t>
            </a:r>
            <a:r>
              <a:rPr lang="ru-RU" sz="2800" b="1" dirty="0"/>
              <a:t>», </a:t>
            </a:r>
            <a:r>
              <a:rPr lang="ru-RU" sz="2800" b="1" dirty="0" err="1"/>
              <a:t>тыс.руб</a:t>
            </a:r>
            <a:endParaRPr lang="ru-RU" sz="28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707491"/>
              </p:ext>
            </p:extLst>
          </p:nvPr>
        </p:nvGraphicFramePr>
        <p:xfrm>
          <a:off x="231513" y="1340768"/>
          <a:ext cx="8686800" cy="4372089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11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5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5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9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9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19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98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244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Темп роста/снижения,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75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2018 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2019 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 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2019 г. к 2018 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 г. к 2019 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 г. к 2018 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4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Сырье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5075,9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8121,2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97,01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9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Вспомогательные материалы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1423,1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3134,9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3046,8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120,29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-2,81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114,10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32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Прочие материальные ресурсы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35,19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-12,24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3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6565,5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632420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3521" y="44624"/>
            <a:ext cx="8660967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Затраты на доставку груза ООО «</a:t>
            </a:r>
            <a:r>
              <a:rPr lang="ru-RU" sz="2800" b="1" dirty="0" err="1"/>
              <a:t>Венткомплекс</a:t>
            </a:r>
            <a:r>
              <a:rPr lang="ru-RU" sz="2800" b="1" dirty="0"/>
              <a:t>» (</a:t>
            </a:r>
            <a:r>
              <a:rPr lang="ru-RU" sz="2800" b="1" dirty="0">
                <a:solidFill>
                  <a:schemeClr val="bg1"/>
                </a:solidFill>
              </a:rPr>
              <a:t>поставки материальных ресурсов</a:t>
            </a:r>
            <a:r>
              <a:rPr lang="ru-RU" sz="2800" b="1" dirty="0"/>
              <a:t>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420043"/>
              </p:ext>
            </p:extLst>
          </p:nvPr>
        </p:nvGraphicFramePr>
        <p:xfrm>
          <a:off x="303521" y="1412776"/>
          <a:ext cx="8686801" cy="470154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980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5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5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5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7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67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67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288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Статья затрат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Темп роста/снижения,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6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2019к 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 к 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 к 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Топливо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7362,8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7658,5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27,32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Прочие материалы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2147,5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Оплата труда персонала (водители)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2577,9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3067,8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3519,7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Отчисления в социальные фонды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Услуги сторонних организаций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2970,7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3430,4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4106,3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38,23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Амортизационные отчисления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1595,8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1784,9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26,61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Прочие затраты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6989,7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7039,3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8775,7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8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Всего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22788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25753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29679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30,24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7003690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117563-10EA-4C02-9A77-76C13030850E}" type="slidenum">
              <a:rPr lang="ru-RU" altLang="ru-RU" sz="1200" smtClean="0">
                <a:latin typeface="Corbe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1200">
              <a:latin typeface="Corbel" pitchFamily="34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-58738" y="-963613"/>
            <a:ext cx="45720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4624"/>
            <a:ext cx="8928992" cy="138499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ru-RU" sz="2800" b="1" dirty="0"/>
              <a:t>Структура затрат ООО «</a:t>
            </a:r>
            <a:r>
              <a:rPr lang="ru-RU" sz="2800" b="1" dirty="0" err="1"/>
              <a:t>Венткомплекс</a:t>
            </a:r>
            <a:r>
              <a:rPr lang="ru-RU" sz="2800" b="1" dirty="0"/>
              <a:t>» на доставку груза при осуществлении поставок </a:t>
            </a:r>
            <a:r>
              <a:rPr lang="ru-RU" sz="2800" b="1" dirty="0">
                <a:solidFill>
                  <a:srgbClr val="002060"/>
                </a:solidFill>
              </a:rPr>
              <a:t>материальных ресурсов </a:t>
            </a:r>
          </a:p>
        </p:txBody>
      </p:sp>
      <p:pic>
        <p:nvPicPr>
          <p:cNvPr id="6" name="Рисунок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37080"/>
            <a:ext cx="8784976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7488789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10042</TotalTime>
  <Words>829</Words>
  <Application>Microsoft Macintosh PowerPoint</Application>
  <PresentationFormat>Экран (4:3)</PresentationFormat>
  <Paragraphs>301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Corbel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Куприянов Владимир</dc:creator>
  <cp:lastModifiedBy>Александра Телепова</cp:lastModifiedBy>
  <cp:revision>1770</cp:revision>
  <dcterms:created xsi:type="dcterms:W3CDTF">2013-12-07T02:55:53Z</dcterms:created>
  <dcterms:modified xsi:type="dcterms:W3CDTF">2022-02-09T12:22:23Z</dcterms:modified>
</cp:coreProperties>
</file>